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1482" r:id="rId2"/>
    <p:sldId id="1484" r:id="rId3"/>
    <p:sldId id="258" r:id="rId4"/>
    <p:sldId id="259" r:id="rId5"/>
    <p:sldId id="260" r:id="rId6"/>
    <p:sldId id="265" r:id="rId7"/>
    <p:sldId id="263" r:id="rId8"/>
    <p:sldId id="264" r:id="rId9"/>
    <p:sldId id="262" r:id="rId10"/>
    <p:sldId id="148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8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3CDFDA-C976-427A-9853-005A0A718E19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5E3F33-FEB5-4425-B618-A066981B9E6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4B40C-B4BE-431E-9317-C88838741C90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8299F-E070-4EA8-B793-031F2A3FBB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4B40C-B4BE-431E-9317-C88838741C90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8299F-E070-4EA8-B793-031F2A3FBB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4B40C-B4BE-431E-9317-C88838741C90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8299F-E070-4EA8-B793-031F2A3FBB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4B40C-B4BE-431E-9317-C88838741C90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8299F-E070-4EA8-B793-031F2A3FBB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4B40C-B4BE-431E-9317-C88838741C90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8299F-E070-4EA8-B793-031F2A3FBB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4B40C-B4BE-431E-9317-C88838741C90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8299F-E070-4EA8-B793-031F2A3FBB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4B40C-B4BE-431E-9317-C88838741C90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8299F-E070-4EA8-B793-031F2A3FBB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4B40C-B4BE-431E-9317-C88838741C90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8299F-E070-4EA8-B793-031F2A3FBB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4B40C-B4BE-431E-9317-C88838741C90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8299F-E070-4EA8-B793-031F2A3FBB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4B40C-B4BE-431E-9317-C88838741C90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8299F-E070-4EA8-B793-031F2A3FBB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4B40C-B4BE-431E-9317-C88838741C90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8299F-E070-4EA8-B793-031F2A3FBB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4B40C-B4BE-431E-9317-C88838741C90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88299F-E070-4EA8-B793-031F2A3FBB7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37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../../../../../gorooh%20riazi/kargahe%20jeojebra/kargah%20farahan/kargah%20farahan/haftom/DAVARAN%20TT4.ggb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hyperlink" Target="../../../../../gorooh%20riazi/kargahe%20jeojebra/kargah%20farahan/kargah%20farahan/haftom/DAVARAN%20TT5.ggb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Picture\مذهبي  متحرک\مجموعه بسم الله الر حمن الرحیم 2\گیف بسم الله 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8738919" cy="655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9058C52-256D-1CD4-236A-6D67E89AF538}"/>
              </a:ext>
            </a:extLst>
          </p:cNvPr>
          <p:cNvSpPr/>
          <p:nvPr/>
        </p:nvSpPr>
        <p:spPr>
          <a:xfrm>
            <a:off x="1752600" y="1524000"/>
            <a:ext cx="5791200" cy="3810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 defTabSz="685800" rtl="1">
              <a:lnSpc>
                <a:spcPct val="106000"/>
              </a:lnSpc>
              <a:defRPr/>
            </a:pPr>
            <a:r>
              <a:rPr lang="fa-IR" dirty="0">
                <a:solidFill>
                  <a:srgbClr val="0070C0"/>
                </a:solidFill>
                <a:latin typeface="Calibri" panose="020F0502020204030204"/>
                <a:cs typeface="B Titr" panose="00000700000000000000" pitchFamily="2" charset="-78"/>
              </a:rPr>
              <a:t>دانلودفایل پاورپوینت</a:t>
            </a:r>
          </a:p>
          <a:p>
            <a:pPr algn="ctr" defTabSz="685800" rtl="1">
              <a:lnSpc>
                <a:spcPct val="106000"/>
              </a:lnSpc>
              <a:defRPr/>
            </a:pPr>
            <a:r>
              <a:rPr lang="fa-IR" dirty="0">
                <a:solidFill>
                  <a:srgbClr val="7030A0"/>
                </a:solidFill>
                <a:latin typeface="Calibri" panose="020F0502020204030204"/>
                <a:cs typeface="B Titr" panose="00000700000000000000" pitchFamily="2" charset="-78"/>
              </a:rPr>
              <a:t>ریاضی پایه هفتم  فصل چهارم </a:t>
            </a:r>
          </a:p>
          <a:p>
            <a:pPr algn="ctr"/>
            <a:r>
              <a:rPr lang="fa-IR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IranNastaliq" panose="02000503000000020003" pitchFamily="2" charset="0"/>
                <a:cs typeface="2  Titr" panose="00000700000000000000" pitchFamily="2" charset="-78"/>
              </a:rPr>
              <a:t>حل تمرین صفحه 52</a:t>
            </a:r>
          </a:p>
          <a:p>
            <a:pPr algn="ctr" defTabSz="685800" rtl="1">
              <a:lnSpc>
                <a:spcPct val="106000"/>
              </a:lnSpc>
              <a:defRPr/>
            </a:pPr>
            <a:r>
              <a:rPr lang="fa-IR" dirty="0">
                <a:solidFill>
                  <a:srgbClr val="002060"/>
                </a:solidFill>
                <a:latin typeface="Calibri" panose="020F0502020204030204"/>
                <a:cs typeface="B Titr" panose="00000700000000000000" pitchFamily="2" charset="-78"/>
              </a:rPr>
              <a:t>کلاس های شادوخلاق</a:t>
            </a:r>
          </a:p>
          <a:p>
            <a:pPr algn="ctr" defTabSz="685800" rtl="1">
              <a:lnSpc>
                <a:spcPct val="106000"/>
              </a:lnSpc>
              <a:defRPr/>
            </a:pPr>
            <a:r>
              <a:rPr lang="fa-IR" dirty="0">
                <a:solidFill>
                  <a:schemeClr val="accent6">
                    <a:lumMod val="50000"/>
                  </a:schemeClr>
                </a:solidFill>
                <a:latin typeface="Calibri" panose="020F0502020204030204"/>
                <a:cs typeface="B Titr" panose="00000700000000000000" pitchFamily="2" charset="-78"/>
              </a:rPr>
              <a:t>مدارس ایران و خارج از کشور</a:t>
            </a:r>
          </a:p>
          <a:p>
            <a:pPr algn="ctr" defTabSz="685800" rtl="1">
              <a:lnSpc>
                <a:spcPct val="106000"/>
              </a:lnSpc>
              <a:defRPr/>
            </a:pPr>
            <a:r>
              <a:rPr lang="fa-IR" dirty="0">
                <a:solidFill>
                  <a:srgbClr val="00B050"/>
                </a:solidFill>
                <a:latin typeface="Calibri" panose="020F0502020204030204"/>
                <a:cs typeface="B Titr" panose="00000700000000000000" pitchFamily="2" charset="-78"/>
              </a:rPr>
              <a:t>ویژه معلمان خلاق ،دانش آموزان یادگیرنده </a:t>
            </a:r>
          </a:p>
          <a:p>
            <a:pPr algn="ctr" defTabSz="685800" rtl="1">
              <a:lnSpc>
                <a:spcPct val="106000"/>
              </a:lnSpc>
              <a:defRPr/>
            </a:pPr>
            <a:r>
              <a:rPr lang="fa-IR" dirty="0">
                <a:solidFill>
                  <a:srgbClr val="7030A0"/>
                </a:solidFill>
                <a:latin typeface="Calibri" panose="020F0502020204030204"/>
                <a:cs typeface="B Titr" panose="00000700000000000000" pitchFamily="2" charset="-78"/>
              </a:rPr>
              <a:t>کلاس های هوشمند مدارس یادگیرنده </a:t>
            </a:r>
          </a:p>
          <a:p>
            <a:pPr algn="ctr" defTabSz="685800" rtl="1">
              <a:lnSpc>
                <a:spcPct val="106000"/>
              </a:lnSpc>
              <a:defRPr/>
            </a:pPr>
            <a:r>
              <a:rPr lang="fa-IR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/>
                <a:cs typeface="B Titr" panose="00000700000000000000" pitchFamily="2" charset="-78"/>
              </a:rPr>
              <a:t>ویژه امتحانات خرداد مرداد وشهریور</a:t>
            </a:r>
          </a:p>
          <a:p>
            <a:pPr algn="ctr" defTabSz="685800" rtl="1">
              <a:lnSpc>
                <a:spcPct val="106000"/>
              </a:lnSpc>
              <a:defRPr/>
            </a:pPr>
            <a:r>
              <a:rPr lang="fa-IR" dirty="0">
                <a:solidFill>
                  <a:srgbClr val="0000FF"/>
                </a:solidFill>
                <a:latin typeface="Calibri" panose="020F0502020204030204"/>
                <a:cs typeface="B Titr" panose="00000700000000000000" pitchFamily="2" charset="-78"/>
              </a:rPr>
              <a:t>وآزمونهای مدارس نمونه دولتی تیزهوشان</a:t>
            </a:r>
          </a:p>
          <a:p>
            <a:pPr algn="ctr" defTabSz="685800" rtl="1">
              <a:lnSpc>
                <a:spcPct val="106000"/>
              </a:lnSpc>
              <a:defRPr/>
            </a:pPr>
            <a:r>
              <a:rPr lang="fa-IR" dirty="0">
                <a:solidFill>
                  <a:schemeClr val="accent6">
                    <a:lumMod val="50000"/>
                  </a:schemeClr>
                </a:solidFill>
                <a:latin typeface="Calibri" panose="020F0502020204030204"/>
                <a:cs typeface="B Titr" panose="00000700000000000000" pitchFamily="2" charset="-78"/>
              </a:rPr>
              <a:t>نسخه قابل ویرایش</a:t>
            </a:r>
          </a:p>
          <a:p>
            <a:pPr algn="ctr" defTabSz="685800" rtl="1">
              <a:lnSpc>
                <a:spcPct val="106000"/>
              </a:lnSpc>
              <a:defRPr/>
            </a:pPr>
            <a:r>
              <a:rPr lang="fa-IR" dirty="0">
                <a:solidFill>
                  <a:srgbClr val="FF0000"/>
                </a:solidFill>
                <a:latin typeface="Calibri" panose="020F0502020204030204"/>
                <a:cs typeface="B Titr" panose="00000700000000000000" pitchFamily="2" charset="-78"/>
              </a:rPr>
              <a:t>تعداد صفحات10</a:t>
            </a:r>
            <a:endParaRPr lang="fa-IR" sz="1050" dirty="0">
              <a:solidFill>
                <a:srgbClr val="660033"/>
              </a:solidFill>
              <a:latin typeface="Calibri" panose="020F0502020204030204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230835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438400" y="966515"/>
            <a:ext cx="4910817" cy="203902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fa-IR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Koodak" panose="00000700000000000000" pitchFamily="2" charset="-78"/>
              </a:rPr>
              <a:t>من معلم کودکان هستم</a:t>
            </a:r>
          </a:p>
          <a:p>
            <a:pPr algn="ctr"/>
            <a:r>
              <a:rPr lang="fa-IR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Koodak" panose="00000700000000000000" pitchFamily="2" charset="-78"/>
              </a:rPr>
              <a:t>نه معلم کتاب درسی</a:t>
            </a:r>
          </a:p>
          <a:p>
            <a:pPr algn="ctr"/>
            <a:r>
              <a:rPr lang="fa-IR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Koodak" panose="00000700000000000000" pitchFamily="2" charset="-78"/>
              </a:rPr>
              <a:t>از آموزه های یونسکو</a:t>
            </a:r>
          </a:p>
          <a:p>
            <a:pPr algn="ctr"/>
            <a:r>
              <a:rPr lang="fa-IR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Koodak" panose="00000700000000000000" pitchFamily="2" charset="-78"/>
              </a:rPr>
              <a:t>پایان</a:t>
            </a:r>
            <a:endParaRPr lang="en-US" sz="3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1148AD4-A092-6FF3-FAD4-52C8777C5AF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4265" y="4287096"/>
            <a:ext cx="2235956" cy="27459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A61ECCC-03EC-0770-0054-13CBEB3F02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896" y="2743200"/>
            <a:ext cx="3988242" cy="42898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B7DC1D5-E38F-8BDA-9BA8-957BE308F8F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4472" y="3886200"/>
            <a:ext cx="1983881" cy="2846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551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266828" y="2219823"/>
            <a:ext cx="5103000" cy="124380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defTabSz="685800" rtl="1">
              <a:lnSpc>
                <a:spcPct val="106000"/>
              </a:lnSpc>
              <a:defRPr/>
            </a:pPr>
            <a:r>
              <a:rPr lang="fa-IR" sz="2400" dirty="0">
                <a:solidFill>
                  <a:srgbClr val="002060"/>
                </a:solidFill>
                <a:latin typeface="Calibri" panose="020F0502020204030204"/>
                <a:cs typeface="B Titr" panose="00000700000000000000" pitchFamily="2" charset="-78"/>
              </a:rPr>
              <a:t>معلم یک عمر اثر می گذارد او هر گز نمی داند </a:t>
            </a:r>
          </a:p>
          <a:p>
            <a:pPr algn="ctr" defTabSz="685800" rtl="1">
              <a:lnSpc>
                <a:spcPct val="106000"/>
              </a:lnSpc>
              <a:defRPr/>
            </a:pPr>
            <a:r>
              <a:rPr lang="fa-IR" sz="2400" dirty="0">
                <a:solidFill>
                  <a:srgbClr val="002060"/>
                </a:solidFill>
                <a:latin typeface="Calibri" panose="020F0502020204030204"/>
                <a:cs typeface="B Titr" panose="00000700000000000000" pitchFamily="2" charset="-78"/>
              </a:rPr>
              <a:t>نفوذش کجا متوقف می گردد.</a:t>
            </a:r>
          </a:p>
          <a:p>
            <a:pPr algn="ctr" defTabSz="685800" rtl="1">
              <a:lnSpc>
                <a:spcPct val="106000"/>
              </a:lnSpc>
              <a:defRPr/>
            </a:pPr>
            <a:r>
              <a:rPr lang="fa-IR" sz="2400" dirty="0">
                <a:solidFill>
                  <a:srgbClr val="00B0F0"/>
                </a:solidFill>
                <a:latin typeface="Calibri" panose="020F0502020204030204"/>
                <a:cs typeface="B Titr" panose="00000700000000000000" pitchFamily="2" charset="-78"/>
              </a:rPr>
              <a:t>هنری آدامز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B7DC1D5-E38F-8BDA-9BA8-957BE308F8F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093" y="582561"/>
            <a:ext cx="1983881" cy="284643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6B8A0E6-06C6-ABC7-2886-DB4C49B401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4260222"/>
            <a:ext cx="3208176" cy="26051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4" descr="28.gif">
            <a:extLst>
              <a:ext uri="{FF2B5EF4-FFF2-40B4-BE49-F238E27FC236}">
                <a16:creationId xmlns:a16="http://schemas.microsoft.com/office/drawing/2014/main" id="{7E7F91DE-ABA0-611E-9446-CA390382D4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512495">
            <a:off x="4163832" y="340095"/>
            <a:ext cx="957899" cy="9578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10D1161-35B3-A899-D877-1E858080B0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140454" y="4191000"/>
            <a:ext cx="1983881" cy="2238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D46B821-B10B-CFE2-25D5-14B1C92E41F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9" y="4557178"/>
            <a:ext cx="2076655" cy="23045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82738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8332631" y="228600"/>
            <a:ext cx="811369" cy="2133600"/>
            <a:chOff x="8123081" y="152400"/>
            <a:chExt cx="811369" cy="21336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123081" y="152400"/>
              <a:ext cx="811369" cy="213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305800" y="228600"/>
              <a:ext cx="472815" cy="487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04800"/>
            <a:ext cx="8351149" cy="2135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2667000"/>
            <a:ext cx="7086600" cy="3985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Straight Connector 7"/>
          <p:cNvCxnSpPr/>
          <p:nvPr/>
        </p:nvCxnSpPr>
        <p:spPr>
          <a:xfrm rot="16200000" flipH="1">
            <a:off x="5105400" y="5257800"/>
            <a:ext cx="152400" cy="15240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 rot="19344411">
            <a:off x="5397210" y="4081358"/>
            <a:ext cx="214811" cy="219285"/>
            <a:chOff x="1295400" y="2057400"/>
            <a:chExt cx="228600" cy="228600"/>
          </a:xfrm>
        </p:grpSpPr>
        <p:cxnSp>
          <p:nvCxnSpPr>
            <p:cNvPr id="9" name="Straight Connector 8"/>
            <p:cNvCxnSpPr/>
            <p:nvPr/>
          </p:nvCxnSpPr>
          <p:spPr>
            <a:xfrm rot="16200000" flipH="1">
              <a:off x="1295400" y="2133600"/>
              <a:ext cx="152400" cy="152400"/>
            </a:xfrm>
            <a:prstGeom prst="line">
              <a:avLst/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16200000" flipH="1">
              <a:off x="1371600" y="2057400"/>
              <a:ext cx="152400" cy="152400"/>
            </a:xfrm>
            <a:prstGeom prst="line">
              <a:avLst/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 rot="1839750">
            <a:off x="6086288" y="5167678"/>
            <a:ext cx="242340" cy="327189"/>
            <a:chOff x="1447800" y="2133600"/>
            <a:chExt cx="381000" cy="381000"/>
          </a:xfrm>
        </p:grpSpPr>
        <p:cxnSp>
          <p:nvCxnSpPr>
            <p:cNvPr id="13" name="Straight Connector 12"/>
            <p:cNvCxnSpPr/>
            <p:nvPr/>
          </p:nvCxnSpPr>
          <p:spPr>
            <a:xfrm rot="16200000" flipH="1">
              <a:off x="1447800" y="2286000"/>
              <a:ext cx="228600" cy="228600"/>
            </a:xfrm>
            <a:prstGeom prst="line">
              <a:avLst/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6200000" flipH="1">
              <a:off x="1524000" y="2209800"/>
              <a:ext cx="228600" cy="228600"/>
            </a:xfrm>
            <a:prstGeom prst="line">
              <a:avLst/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1600200" y="2133600"/>
              <a:ext cx="228600" cy="228600"/>
            </a:xfrm>
            <a:prstGeom prst="line">
              <a:avLst/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 rot="5232301">
            <a:off x="6016904" y="4059417"/>
            <a:ext cx="388881" cy="364560"/>
            <a:chOff x="1447800" y="2057400"/>
            <a:chExt cx="457200" cy="457200"/>
          </a:xfrm>
        </p:grpSpPr>
        <p:cxnSp>
          <p:nvCxnSpPr>
            <p:cNvPr id="18" name="Straight Connector 17"/>
            <p:cNvCxnSpPr/>
            <p:nvPr/>
          </p:nvCxnSpPr>
          <p:spPr>
            <a:xfrm rot="16200000" flipH="1">
              <a:off x="1524000" y="2209800"/>
              <a:ext cx="228600" cy="228600"/>
            </a:xfrm>
            <a:prstGeom prst="line">
              <a:avLst/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1447800" y="2286000"/>
              <a:ext cx="228600" cy="228600"/>
            </a:xfrm>
            <a:prstGeom prst="line">
              <a:avLst/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1676400" y="2057400"/>
              <a:ext cx="228600" cy="228600"/>
            </a:xfrm>
            <a:prstGeom prst="line">
              <a:avLst/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16200000" flipH="1">
              <a:off x="1600200" y="2133600"/>
              <a:ext cx="228600" cy="228600"/>
            </a:xfrm>
            <a:prstGeom prst="line">
              <a:avLst/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2209800" y="1600200"/>
            <a:ext cx="7393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3200" dirty="0">
                <a:solidFill>
                  <a:srgbClr val="7030A0"/>
                </a:solidFill>
                <a:cs typeface="B Titr" pitchFamily="2" charset="-78"/>
              </a:rPr>
              <a:t>خیر</a:t>
            </a:r>
            <a:endParaRPr lang="en-US" sz="3200" dirty="0">
              <a:solidFill>
                <a:srgbClr val="7030A0"/>
              </a:solidFill>
              <a:cs typeface="B Titr" pitchFamily="2" charset="-78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52400" y="228600"/>
            <a:ext cx="8784237" cy="2097253"/>
            <a:chOff x="152400" y="228600"/>
            <a:chExt cx="8784237" cy="2097253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2400" y="228600"/>
              <a:ext cx="8768828" cy="6328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43200" y="914400"/>
              <a:ext cx="6193437" cy="6569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5634" y="990600"/>
              <a:ext cx="2475225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800600" y="1676400"/>
              <a:ext cx="4056916" cy="6494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1752599"/>
            <a:ext cx="4495800" cy="5115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05400" y="3352800"/>
            <a:ext cx="3774496" cy="493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Freeform 8"/>
          <p:cNvSpPr/>
          <p:nvPr/>
        </p:nvSpPr>
        <p:spPr>
          <a:xfrm>
            <a:off x="909638" y="2443163"/>
            <a:ext cx="1257300" cy="1876425"/>
          </a:xfrm>
          <a:custGeom>
            <a:avLst/>
            <a:gdLst>
              <a:gd name="connsiteX0" fmla="*/ 1247775 w 1257300"/>
              <a:gd name="connsiteY0" fmla="*/ 0 h 1876425"/>
              <a:gd name="connsiteX1" fmla="*/ 0 w 1257300"/>
              <a:gd name="connsiteY1" fmla="*/ 1252537 h 1876425"/>
              <a:gd name="connsiteX2" fmla="*/ 628650 w 1257300"/>
              <a:gd name="connsiteY2" fmla="*/ 1252537 h 1876425"/>
              <a:gd name="connsiteX3" fmla="*/ 628650 w 1257300"/>
              <a:gd name="connsiteY3" fmla="*/ 1876425 h 1876425"/>
              <a:gd name="connsiteX4" fmla="*/ 1257300 w 1257300"/>
              <a:gd name="connsiteY4" fmla="*/ 1876425 h 1876425"/>
              <a:gd name="connsiteX5" fmla="*/ 1247775 w 1257300"/>
              <a:gd name="connsiteY5" fmla="*/ 0 h 187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57300" h="1876425">
                <a:moveTo>
                  <a:pt x="1247775" y="0"/>
                </a:moveTo>
                <a:lnTo>
                  <a:pt x="0" y="1252537"/>
                </a:lnTo>
                <a:lnTo>
                  <a:pt x="628650" y="1252537"/>
                </a:lnTo>
                <a:lnTo>
                  <a:pt x="628650" y="1876425"/>
                </a:lnTo>
                <a:lnTo>
                  <a:pt x="1257300" y="1876425"/>
                </a:lnTo>
                <a:lnTo>
                  <a:pt x="1247775" y="0"/>
                </a:lnTo>
                <a:close/>
              </a:path>
            </a:pathLst>
          </a:custGeom>
          <a:solidFill>
            <a:srgbClr val="00B0F0">
              <a:alpha val="27843"/>
            </a:srgb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2819400" y="4343400"/>
            <a:ext cx="1676400" cy="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429000" y="2895600"/>
            <a:ext cx="5950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86400" y="2895600"/>
            <a:ext cx="11160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3600" dirty="0">
                <a:solidFill>
                  <a:srgbClr val="7030A0"/>
                </a:solidFill>
                <a:cs typeface="B Titr" pitchFamily="2" charset="-78"/>
              </a:rPr>
              <a:t>انتقال</a:t>
            </a:r>
            <a:endParaRPr lang="en-US" sz="3600" dirty="0">
              <a:solidFill>
                <a:srgbClr val="7030A0"/>
              </a:solidFill>
              <a:cs typeface="B Titr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39000" y="2819400"/>
            <a:ext cx="10839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3600" dirty="0">
                <a:solidFill>
                  <a:srgbClr val="7030A0"/>
                </a:solidFill>
                <a:cs typeface="B Titr" pitchFamily="2" charset="-78"/>
              </a:rPr>
              <a:t>تقارن</a:t>
            </a:r>
            <a:endParaRPr lang="en-US" sz="3600" dirty="0">
              <a:solidFill>
                <a:srgbClr val="7030A0"/>
              </a:solidFill>
              <a:cs typeface="B Titr" pitchFamily="2" charset="-78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45087E-6 L 0.20677 4.45087E-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28600" y="304800"/>
            <a:ext cx="8634294" cy="1166812"/>
            <a:chOff x="228600" y="304800"/>
            <a:chExt cx="8634294" cy="1166812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8600" y="304800"/>
              <a:ext cx="8634294" cy="631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10400" y="990600"/>
              <a:ext cx="1832427" cy="4810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599" y="1752600"/>
            <a:ext cx="8798723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" y="4724400"/>
            <a:ext cx="1666875" cy="857250"/>
          </a:xfrm>
          <a:prstGeom prst="rect">
            <a:avLst/>
          </a:prstGeom>
          <a:noFill/>
        </p:spPr>
      </p:pic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1371600" y="131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81400" y="4724400"/>
            <a:ext cx="1581150" cy="857250"/>
          </a:xfrm>
          <a:prstGeom prst="rect">
            <a:avLst/>
          </a:prstGeom>
          <a:noFill/>
        </p:spPr>
      </p:pic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1371600" y="131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9800" y="4724400"/>
            <a:ext cx="2676525" cy="857250"/>
          </a:xfrm>
          <a:prstGeom prst="rect">
            <a:avLst/>
          </a:prstGeom>
          <a:noFill/>
        </p:spPr>
      </p:pic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1371600" y="131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5791200"/>
            <a:ext cx="2743200" cy="857250"/>
          </a:xfrm>
          <a:prstGeom prst="rect">
            <a:avLst/>
          </a:prstGeom>
          <a:noFill/>
        </p:spPr>
      </p:pic>
      <p:sp>
        <p:nvSpPr>
          <p:cNvPr id="3088" name="Rectangle 16"/>
          <p:cNvSpPr>
            <a:spLocks noChangeArrowheads="1"/>
          </p:cNvSpPr>
          <p:nvPr/>
        </p:nvSpPr>
        <p:spPr bwMode="auto">
          <a:xfrm>
            <a:off x="1371600" y="131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89" name="Picture 17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0" y="5791200"/>
            <a:ext cx="1476375" cy="857250"/>
          </a:xfrm>
          <a:prstGeom prst="rect">
            <a:avLst/>
          </a:prstGeom>
          <a:noFill/>
        </p:spPr>
      </p:pic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91" name="Picture 19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10400" y="5715000"/>
            <a:ext cx="1323975" cy="857250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/>
          <p:nvPr/>
        </p:nvGrpSpPr>
        <p:grpSpPr>
          <a:xfrm>
            <a:off x="228600" y="228600"/>
            <a:ext cx="8705850" cy="1353533"/>
            <a:chOff x="228600" y="304800"/>
            <a:chExt cx="8705850" cy="1353533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8600" y="304800"/>
              <a:ext cx="8693164" cy="664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239000" y="1066800"/>
              <a:ext cx="1695450" cy="591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3" name="Group 7"/>
          <p:cNvGrpSpPr/>
          <p:nvPr/>
        </p:nvGrpSpPr>
        <p:grpSpPr>
          <a:xfrm>
            <a:off x="304800" y="1600200"/>
            <a:ext cx="8636936" cy="1484312"/>
            <a:chOff x="304800" y="1905000"/>
            <a:chExt cx="8636936" cy="1484312"/>
          </a:xfrm>
        </p:grpSpPr>
        <p:pic>
          <p:nvPicPr>
            <p:cNvPr id="5124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4800" y="1905000"/>
              <a:ext cx="8636936" cy="7094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25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543800" y="2819400"/>
              <a:ext cx="1372605" cy="569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3124200"/>
            <a:ext cx="5434511" cy="3537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heck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609600"/>
            <a:ext cx="8728925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Freeform 2"/>
          <p:cNvSpPr/>
          <p:nvPr/>
        </p:nvSpPr>
        <p:spPr>
          <a:xfrm>
            <a:off x="866775" y="1885950"/>
            <a:ext cx="1871663" cy="1866900"/>
          </a:xfrm>
          <a:custGeom>
            <a:avLst/>
            <a:gdLst>
              <a:gd name="connsiteX0" fmla="*/ 1247775 w 1871663"/>
              <a:gd name="connsiteY0" fmla="*/ 0 h 1866900"/>
              <a:gd name="connsiteX1" fmla="*/ 633413 w 1871663"/>
              <a:gd name="connsiteY1" fmla="*/ 0 h 1866900"/>
              <a:gd name="connsiteX2" fmla="*/ 4763 w 1871663"/>
              <a:gd name="connsiteY2" fmla="*/ 623888 h 1866900"/>
              <a:gd name="connsiteX3" fmla="*/ 0 w 1871663"/>
              <a:gd name="connsiteY3" fmla="*/ 1243013 h 1866900"/>
              <a:gd name="connsiteX4" fmla="*/ 638175 w 1871663"/>
              <a:gd name="connsiteY4" fmla="*/ 1866900 h 1866900"/>
              <a:gd name="connsiteX5" fmla="*/ 1252538 w 1871663"/>
              <a:gd name="connsiteY5" fmla="*/ 1866900 h 1866900"/>
              <a:gd name="connsiteX6" fmla="*/ 1871663 w 1871663"/>
              <a:gd name="connsiteY6" fmla="*/ 1243013 h 1866900"/>
              <a:gd name="connsiteX7" fmla="*/ 1871663 w 1871663"/>
              <a:gd name="connsiteY7" fmla="*/ 623888 h 1866900"/>
              <a:gd name="connsiteX8" fmla="*/ 1247775 w 1871663"/>
              <a:gd name="connsiteY8" fmla="*/ 0 h 186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1663" h="1866900">
                <a:moveTo>
                  <a:pt x="1247775" y="0"/>
                </a:moveTo>
                <a:lnTo>
                  <a:pt x="633413" y="0"/>
                </a:lnTo>
                <a:lnTo>
                  <a:pt x="4763" y="623888"/>
                </a:lnTo>
                <a:cubicBezTo>
                  <a:pt x="3175" y="830263"/>
                  <a:pt x="1588" y="1036638"/>
                  <a:pt x="0" y="1243013"/>
                </a:cubicBezTo>
                <a:lnTo>
                  <a:pt x="638175" y="1866900"/>
                </a:lnTo>
                <a:lnTo>
                  <a:pt x="1252538" y="1866900"/>
                </a:lnTo>
                <a:lnTo>
                  <a:pt x="1871663" y="1243013"/>
                </a:lnTo>
                <a:lnTo>
                  <a:pt x="1871663" y="623888"/>
                </a:lnTo>
                <a:lnTo>
                  <a:pt x="1247775" y="0"/>
                </a:lnTo>
                <a:close/>
              </a:path>
            </a:pathLst>
          </a:custGeom>
          <a:solidFill>
            <a:srgbClr val="00B050">
              <a:alpha val="89804"/>
            </a:srgb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>
            <a:stCxn id="19458" idx="0"/>
            <a:endCxn id="19458" idx="2"/>
          </p:cNvCxnSpPr>
          <p:nvPr/>
        </p:nvCxnSpPr>
        <p:spPr>
          <a:xfrm rot="16200000" flipH="1">
            <a:off x="1773663" y="3429000"/>
            <a:ext cx="5638800" cy="0"/>
          </a:xfrm>
          <a:prstGeom prst="line">
            <a:avLst/>
          </a:prstGeom>
          <a:ln w="666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16185E-6 L 0.61128 4.16185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/>
          <p:nvPr/>
        </p:nvGrpSpPr>
        <p:grpSpPr>
          <a:xfrm>
            <a:off x="228600" y="228600"/>
            <a:ext cx="8705850" cy="1353533"/>
            <a:chOff x="228600" y="304800"/>
            <a:chExt cx="8705850" cy="1353533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8600" y="304800"/>
              <a:ext cx="8693164" cy="664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239000" y="1066800"/>
              <a:ext cx="1695450" cy="591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3" name="Group 7"/>
          <p:cNvGrpSpPr/>
          <p:nvPr/>
        </p:nvGrpSpPr>
        <p:grpSpPr>
          <a:xfrm>
            <a:off x="304800" y="1600200"/>
            <a:ext cx="8636936" cy="1484312"/>
            <a:chOff x="304800" y="1905000"/>
            <a:chExt cx="8636936" cy="1484312"/>
          </a:xfrm>
        </p:grpSpPr>
        <p:pic>
          <p:nvPicPr>
            <p:cNvPr id="5124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4800" y="1905000"/>
              <a:ext cx="8636936" cy="7094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25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543800" y="2819400"/>
              <a:ext cx="1372605" cy="569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3124200"/>
            <a:ext cx="5434511" cy="3537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4191000" y="2438400"/>
            <a:ext cx="33105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3200" dirty="0">
                <a:solidFill>
                  <a:srgbClr val="7030A0"/>
                </a:solidFill>
                <a:cs typeface="B Titr" pitchFamily="2" charset="-78"/>
              </a:rPr>
              <a:t>انتقال ، تقارن ، دوران</a:t>
            </a:r>
            <a:endParaRPr lang="en-US" sz="3200" dirty="0">
              <a:solidFill>
                <a:srgbClr val="7030A0"/>
              </a:solidFill>
              <a:cs typeface="B Titr" pitchFamily="2" charset="-78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96868" y="152400"/>
            <a:ext cx="8442332" cy="2154962"/>
            <a:chOff x="396868" y="152400"/>
            <a:chExt cx="8442332" cy="2154962"/>
          </a:xfrm>
        </p:grpSpPr>
        <p:pic>
          <p:nvPicPr>
            <p:cNvPr id="4097" name="Picture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6868" y="152400"/>
              <a:ext cx="8442332" cy="2154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200" y="1524000"/>
              <a:ext cx="1003300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4099" name="Picture 3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2286000"/>
            <a:ext cx="4343400" cy="4345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Bar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88</Words>
  <Application>Microsoft Office PowerPoint</Application>
  <PresentationFormat>On-screen Show (4:3)</PresentationFormat>
  <Paragraphs>23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B Koodak</vt:lpstr>
      <vt:lpstr>B Titr</vt:lpstr>
      <vt:lpstr>Calibri</vt:lpstr>
      <vt:lpstr>IranNastaliq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MRT www.Win2Farsi.com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fayigh majidi</cp:lastModifiedBy>
  <cp:revision>31</cp:revision>
  <dcterms:created xsi:type="dcterms:W3CDTF">2020-12-14T16:57:26Z</dcterms:created>
  <dcterms:modified xsi:type="dcterms:W3CDTF">2024-09-17T04:32:45Z</dcterms:modified>
</cp:coreProperties>
</file>